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66" r:id="rId4"/>
    <p:sldId id="267" r:id="rId5"/>
    <p:sldId id="283" r:id="rId6"/>
    <p:sldId id="269" r:id="rId7"/>
    <p:sldId id="282" r:id="rId8"/>
    <p:sldId id="275" r:id="rId9"/>
    <p:sldId id="284" r:id="rId10"/>
    <p:sldId id="281" r:id="rId11"/>
    <p:sldId id="278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orient="horz" pos="686" userDrawn="1">
          <p15:clr>
            <a:srgbClr val="A4A3A4"/>
          </p15:clr>
        </p15:guide>
        <p15:guide id="3" orient="horz" pos="1434" userDrawn="1">
          <p15:clr>
            <a:srgbClr val="A4A3A4"/>
          </p15:clr>
        </p15:guide>
        <p15:guide id="4" orient="horz" pos="2908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2260" userDrawn="1">
          <p15:clr>
            <a:srgbClr val="A4A3A4"/>
          </p15:clr>
        </p15:guide>
        <p15:guide id="8" pos="4974" userDrawn="1">
          <p15:clr>
            <a:srgbClr val="A4A3A4"/>
          </p15:clr>
        </p15:guide>
        <p15:guide id="9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F2B"/>
    <a:srgbClr val="373736"/>
    <a:srgbClr val="EA4F27"/>
    <a:srgbClr val="8D9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1478"/>
  </p:normalViewPr>
  <p:slideViewPr>
    <p:cSldViewPr snapToGrid="0" snapToObjects="1">
      <p:cViewPr varScale="1">
        <p:scale>
          <a:sx n="115" d="100"/>
          <a:sy n="115" d="100"/>
        </p:scale>
        <p:origin x="1280" y="192"/>
      </p:cViewPr>
      <p:guideLst>
        <p:guide orient="horz" pos="4110"/>
        <p:guide orient="horz" pos="686"/>
        <p:guide orient="horz" pos="1434"/>
        <p:guide orient="horz" pos="2908"/>
        <p:guide orient="horz" pos="3657"/>
        <p:guide pos="3840"/>
        <p:guide orient="horz" pos="2260"/>
        <p:guide pos="4974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46123-D8D1-B54B-B161-D324DAEE70D3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93BBC-6ACF-E944-B310-ED036E5A0D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969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908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2449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423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984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02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678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93BBC-6ACF-E944-B310-ED036E5A0DD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900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E45-CC8B-6042-9F0E-8E746A25D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F8FCC-07EC-EC48-89D1-E57A0B8AC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7012A-E4FE-1A4A-89FD-E6C382C1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8DFDF-411A-CB45-8686-92381F2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E441-9423-344D-A6B1-6DA1D4E8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750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56C3-32DA-BE41-A46E-BA9BAA49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8E884-C2DB-0A4D-A172-66D9D8568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438E-3460-7C4F-8F6B-AB2695B3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3FF60-3E23-E044-ACD1-1155A8A1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DF762-95BB-F241-BFA4-EA2A4972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22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0E4F0-7D85-1B4A-BBF0-9389E3016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232A8-756C-674B-83D1-FE6571EC2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3B46-5A60-664F-BDAA-1422E522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ACF9-24D1-1F49-87F9-EE81C5DE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DAE7-9043-5740-BD0C-E5C620A0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15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47B-1E50-874B-8074-E3092271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2050A-3F88-8141-8E6A-C32F36CD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8625-6023-2A4D-B43E-A7756596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C81B-7CF7-EA42-9F17-B7BCB4D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D908F-74E7-F74A-9987-D3C68EC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477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C0E1-3269-7742-A6F9-4E5AA06D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07373-E7D6-524E-B687-A2C93608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700FA-E7C3-244A-9E6C-2124FCED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4528-653B-904F-B17A-F925FF91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90F3-8D26-E34F-8B94-B747B03F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287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E89D-BC0B-9942-8172-1CEEB020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29C5-6549-F340-B5B4-E0001247C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88007-5017-7748-B817-16B795F6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29B1B-C387-C448-8930-E3E60415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436D-02A1-3248-B6D8-1B69DF05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225C0-CA8D-9447-A8EE-4BB7AAF9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865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B1D3-96D2-1F45-B6B1-CA6257AD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C429A-C365-CF4B-918A-F1B90FD86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30EBD-F66C-1F47-B545-FFBA533D9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F38C7-AD71-EA4E-8417-54476E3E9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2F512-2AC9-2C4C-B54B-1B30EFD6F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0A5DC-BCA6-FC46-AFE2-80984DD4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60A9A-1552-BE49-A704-35790741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E70FC-8D92-794F-A593-5A517BF5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99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511F-1DD3-E247-88A6-F7CA1DC6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5C9B5-2F96-744A-8C3A-C42FBFDA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B5B4D-42CB-EA4A-B1B5-3902DA5A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1D5C5-7142-1049-8F08-AC356F61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902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68247-7929-EB46-8188-BE0871F9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1E046-4FA5-8649-930D-68E711F5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A4FDD-31AD-104C-BD46-13B21179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99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FA23-8C52-D944-A605-A78C59C6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074D-568A-6D49-AEB2-2E8EE1DD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4D8D0-4165-E74F-AE35-BF350676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A7DDA-AE7C-2141-985A-637D100D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EA37D-D0D5-5745-88E1-6D190BC8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4661E-8AA8-AA45-9C53-821F2883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817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73D8-5EEF-8147-AFC5-267672BE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EE556-11DA-414E-A4D5-326838EB6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9978C-D03D-1940-B50F-2AEEBE1BE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20CE3-25C5-0847-80B0-BAAA5991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2A2C8-66CD-5646-AD23-658C3445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D453F-76F0-EF4E-92E3-816C5CF8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685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6BF32-76E0-A443-86E0-A65C8C3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59EB5-24C5-F048-95E1-0F64BDF41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FBC36-435E-9C47-8DBF-1FAE75C96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935ED-EC8C-3847-912E-08CD90C88624}" type="datetimeFigureOut">
              <a:rPr lang="en-DE" smtClean="0"/>
              <a:t>26.01.22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B7F5-A874-5D4D-9B94-7C8009ECA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C3CAF-75B4-E641-B882-E1380118C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C4606-160E-A645-98D6-A0E32C65DD8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731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A4F2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1CCCD-D3AD-2F48-AB5C-68739704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1" y="-12028"/>
            <a:ext cx="12288253" cy="6895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D0AD12-206D-E548-BF0F-EF6CD9AAEC28}"/>
              </a:ext>
            </a:extLst>
          </p:cNvPr>
          <p:cNvSpPr/>
          <p:nvPr/>
        </p:nvSpPr>
        <p:spPr>
          <a:xfrm>
            <a:off x="2786743" y="1939834"/>
            <a:ext cx="6618514" cy="297833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4849" dist="70194" dir="8100000" algn="tr" rotWithShape="0">
              <a:prstClr val="black">
                <a:alpha val="50045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FB4D9-0B8C-7645-BC49-D3337F09D635}"/>
              </a:ext>
            </a:extLst>
          </p:cNvPr>
          <p:cNvSpPr txBox="1"/>
          <p:nvPr/>
        </p:nvSpPr>
        <p:spPr>
          <a:xfrm>
            <a:off x="2786743" y="2837264"/>
            <a:ext cx="6618514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dikal" pitchFamily="2" charset="77"/>
              </a:rPr>
              <a:t>SSDs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3643B-08FC-D44D-84FD-CBD88E35F558}"/>
              </a:ext>
            </a:extLst>
          </p:cNvPr>
          <p:cNvSpPr txBox="1"/>
          <p:nvPr/>
        </p:nvSpPr>
        <p:spPr>
          <a:xfrm>
            <a:off x="2786743" y="3623870"/>
            <a:ext cx="6618514" cy="430887"/>
          </a:xfrm>
          <a:prstGeom prst="rect">
            <a:avLst/>
          </a:prstGeom>
          <a:noFill/>
          <a:effectLst>
            <a:outerShdw blurRad="50800" dist="38100" dir="5400000" algn="tr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DE" sz="2200" b="1" dirty="0">
                <a:solidFill>
                  <a:schemeClr val="bg1"/>
                </a:solidFill>
                <a:latin typeface="Radikal" pitchFamily="2" charset="77"/>
              </a:rPr>
              <a:t>Solid-state Drives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95371-5E0D-8C4C-946A-121428AAC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388" y="4957511"/>
            <a:ext cx="2166234" cy="3061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98893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98490-0BFE-8B49-B20B-8B05AFDD427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200" b="1" dirty="0">
              <a:latin typeface="Radikal Black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78E1D-1C0E-8E4C-A2F7-3E67C4A7B3DE}"/>
              </a:ext>
            </a:extLst>
          </p:cNvPr>
          <p:cNvSpPr txBox="1"/>
          <p:nvPr/>
        </p:nvSpPr>
        <p:spPr>
          <a:xfrm>
            <a:off x="2139635" y="2864475"/>
            <a:ext cx="7912729" cy="144655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DE" sz="4400" b="1" dirty="0">
                <a:solidFill>
                  <a:srgbClr val="EA4F2B"/>
                </a:solidFill>
                <a:latin typeface="Radikal Black" pitchFamily="2" charset="77"/>
              </a:rPr>
              <a:t>DAS WAR’S!</a:t>
            </a:r>
          </a:p>
          <a:p>
            <a:pPr algn="ctr"/>
            <a:r>
              <a:rPr lang="en-DE" sz="4400" b="1" dirty="0">
                <a:solidFill>
                  <a:srgbClr val="EA4F2B"/>
                </a:solidFill>
                <a:latin typeface="Radikal Black" pitchFamily="2" charset="77"/>
              </a:rPr>
              <a:t>GIBT’S NOCH FRAGEN?</a:t>
            </a:r>
          </a:p>
        </p:txBody>
      </p:sp>
    </p:spTree>
    <p:extLst>
      <p:ext uri="{BB962C8B-B14F-4D97-AF65-F5344CB8AC3E}">
        <p14:creationId xmlns:p14="http://schemas.microsoft.com/office/powerpoint/2010/main" val="148260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9C76AE-1F76-9E40-866B-EFE5ADC4B222}"/>
              </a:ext>
            </a:extLst>
          </p:cNvPr>
          <p:cNvSpPr/>
          <p:nvPr/>
        </p:nvSpPr>
        <p:spPr>
          <a:xfrm>
            <a:off x="-109135" y="791181"/>
            <a:ext cx="1895708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46348-C2AE-424E-B74D-E0080CB98EF2}"/>
              </a:ext>
            </a:extLst>
          </p:cNvPr>
          <p:cNvSpPr txBox="1"/>
          <p:nvPr/>
        </p:nvSpPr>
        <p:spPr>
          <a:xfrm>
            <a:off x="-1" y="775792"/>
            <a:ext cx="189570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Quellen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BE9F-56AE-A14D-B19C-4FFAF225F4FB}"/>
              </a:ext>
            </a:extLst>
          </p:cNvPr>
          <p:cNvSpPr txBox="1"/>
          <p:nvPr/>
        </p:nvSpPr>
        <p:spPr>
          <a:xfrm>
            <a:off x="171283" y="1588670"/>
            <a:ext cx="75241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A4F2B"/>
              </a:buClr>
            </a:pPr>
            <a:r>
              <a:rPr lang="en-DE" sz="2200" b="1" dirty="0">
                <a:latin typeface="Radikal" pitchFamily="2" charset="77"/>
              </a:rPr>
              <a:t>[1] </a:t>
            </a:r>
            <a:r>
              <a:rPr lang="en-GB" sz="2200" b="1" dirty="0" err="1">
                <a:latin typeface="Radikal" pitchFamily="2" charset="77"/>
              </a:rPr>
              <a:t>computerweekly.com</a:t>
            </a:r>
            <a:r>
              <a:rPr lang="en-GB" sz="2200" b="1" dirty="0">
                <a:latin typeface="Radikal" pitchFamily="2" charset="77"/>
              </a:rPr>
              <a:t>/de/definition/Solid-State-Drive-SSD#</a:t>
            </a:r>
            <a:endParaRPr lang="en-DE" sz="2200" b="1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en-GB" sz="2200" b="1" dirty="0">
                <a:latin typeface="Radikal" pitchFamily="2" charset="77"/>
              </a:rPr>
              <a:t>  </a:t>
            </a:r>
            <a:endParaRPr lang="de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de-DE" sz="2200" b="1" dirty="0">
                <a:latin typeface="Radikal" pitchFamily="2" charset="77"/>
              </a:rPr>
              <a:t>[2] </a:t>
            </a:r>
            <a:r>
              <a:rPr lang="de-DE" sz="2200" b="1" dirty="0" err="1">
                <a:latin typeface="Radikal" pitchFamily="2" charset="77"/>
              </a:rPr>
              <a:t>gamestar.de</a:t>
            </a:r>
            <a:r>
              <a:rPr lang="de-DE" sz="2200" b="1" dirty="0">
                <a:latin typeface="Radikal" pitchFamily="2" charset="77"/>
              </a:rPr>
              <a:t>/</a:t>
            </a:r>
            <a:r>
              <a:rPr lang="de-DE" sz="2200" b="1" dirty="0" err="1">
                <a:latin typeface="Radikal" pitchFamily="2" charset="77"/>
              </a:rPr>
              <a:t>artikel</a:t>
            </a:r>
            <a:r>
              <a:rPr lang="de-DE" sz="2200" b="1" dirty="0">
                <a:latin typeface="Radikal" pitchFamily="2" charset="77"/>
              </a:rPr>
              <a:t>/m2-ssd-mit-nvme-gegen-sata3-m2-nvme-sata-express-vs-sata3-im-vergleich,3313357,seite2.html	</a:t>
            </a:r>
            <a:endParaRPr lang="en-DE" sz="2200" b="1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en-DE" sz="2200" b="1" dirty="0">
                <a:latin typeface="Radikal" pitchFamily="2" charset="77"/>
              </a:rPr>
              <a:t>[3] </a:t>
            </a:r>
            <a:r>
              <a:rPr lang="en-GB" sz="2200" b="1" dirty="0" err="1">
                <a:latin typeface="Radikal" pitchFamily="2" charset="77"/>
              </a:rPr>
              <a:t>ratgeber.pcgameshardware.de</a:t>
            </a:r>
            <a:r>
              <a:rPr lang="en-GB" sz="2200" b="1" dirty="0">
                <a:latin typeface="Radikal" pitchFamily="2" charset="77"/>
              </a:rPr>
              <a:t>/</a:t>
            </a:r>
            <a:r>
              <a:rPr lang="en-GB" sz="2200" b="1" dirty="0" err="1">
                <a:latin typeface="Radikal" pitchFamily="2" charset="77"/>
              </a:rPr>
              <a:t>sata</a:t>
            </a:r>
            <a:r>
              <a:rPr lang="en-GB" sz="2200" b="1" dirty="0">
                <a:latin typeface="Radikal" pitchFamily="2" charset="77"/>
              </a:rPr>
              <a:t>-</a:t>
            </a:r>
            <a:r>
              <a:rPr lang="en-GB" sz="2200" b="1" dirty="0" err="1">
                <a:latin typeface="Radikal" pitchFamily="2" charset="77"/>
              </a:rPr>
              <a:t>ssd</a:t>
            </a:r>
            <a:r>
              <a:rPr lang="en-GB" sz="2200" b="1" dirty="0">
                <a:latin typeface="Radikal" pitchFamily="2" charset="77"/>
              </a:rPr>
              <a:t>-</a:t>
            </a:r>
            <a:r>
              <a:rPr lang="en-GB" sz="2200" b="1" dirty="0" err="1">
                <a:latin typeface="Radikal" pitchFamily="2" charset="77"/>
              </a:rPr>
              <a:t>kaufberatung</a:t>
            </a:r>
            <a:r>
              <a:rPr lang="en-GB" sz="2200" b="1" dirty="0">
                <a:latin typeface="Radikal" pitchFamily="2" charset="77"/>
              </a:rPr>
              <a:t>-test</a:t>
            </a:r>
          </a:p>
          <a:p>
            <a:pPr>
              <a:buClr>
                <a:srgbClr val="EA4F2B"/>
              </a:buClr>
            </a:pPr>
            <a:endParaRPr lang="en-GB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en-GB" sz="2200" b="1" dirty="0">
                <a:latin typeface="Radikal" pitchFamily="2" charset="77"/>
              </a:rPr>
              <a:t>[4] </a:t>
            </a:r>
            <a:r>
              <a:rPr lang="en-GB" sz="2200" b="1" dirty="0" err="1">
                <a:latin typeface="Radikal" pitchFamily="2" charset="77"/>
              </a:rPr>
              <a:t>festplatte.com</a:t>
            </a:r>
            <a:r>
              <a:rPr lang="en-GB" sz="2200" b="1" dirty="0">
                <a:latin typeface="Radikal" pitchFamily="2" charset="77"/>
              </a:rPr>
              <a:t>/</a:t>
            </a:r>
            <a:r>
              <a:rPr lang="en-GB" sz="2200" b="1" dirty="0" err="1">
                <a:latin typeface="Radikal" pitchFamily="2" charset="77"/>
              </a:rPr>
              <a:t>welche-festplatte-anwendungszweck</a:t>
            </a:r>
            <a:endParaRPr lang="en-GB" sz="2200" b="1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en-GB" sz="2200" b="1" dirty="0">
                <a:latin typeface="Radikal" pitchFamily="2" charset="77"/>
              </a:rPr>
              <a:t>[5] </a:t>
            </a:r>
            <a:r>
              <a:rPr lang="en-GB" sz="2200" b="1" dirty="0" err="1">
                <a:latin typeface="Radikal" pitchFamily="2" charset="77"/>
              </a:rPr>
              <a:t>ionos.de</a:t>
            </a:r>
            <a:r>
              <a:rPr lang="en-GB" sz="2200" b="1" dirty="0">
                <a:latin typeface="Radikal" pitchFamily="2" charset="77"/>
              </a:rPr>
              <a:t>/</a:t>
            </a:r>
            <a:r>
              <a:rPr lang="en-GB" sz="2200" b="1" dirty="0" err="1">
                <a:latin typeface="Radikal" pitchFamily="2" charset="77"/>
              </a:rPr>
              <a:t>digitalguide</a:t>
            </a:r>
            <a:r>
              <a:rPr lang="en-GB" sz="2200" b="1" dirty="0">
                <a:latin typeface="Radikal" pitchFamily="2" charset="77"/>
              </a:rPr>
              <a:t>/server/</a:t>
            </a:r>
            <a:r>
              <a:rPr lang="en-GB" sz="2200" b="1" dirty="0" err="1">
                <a:latin typeface="Radikal" pitchFamily="2" charset="77"/>
              </a:rPr>
              <a:t>sicherheit</a:t>
            </a:r>
            <a:r>
              <a:rPr lang="en-GB" sz="2200" b="1" dirty="0">
                <a:latin typeface="Radikal" pitchFamily="2" charset="77"/>
              </a:rPr>
              <a:t>/</a:t>
            </a:r>
            <a:r>
              <a:rPr lang="en-GB" sz="2200" b="1" dirty="0" err="1">
                <a:latin typeface="Radikal" pitchFamily="2" charset="77"/>
              </a:rPr>
              <a:t>ssd-lebensdauer</a:t>
            </a:r>
            <a:r>
              <a:rPr lang="en-GB" sz="2200" b="1" dirty="0">
                <a:latin typeface="Radikal" pitchFamily="2" charset="77"/>
              </a:rPr>
              <a:t>/</a:t>
            </a: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E98A00-A61B-E144-A0F8-4A8F0CB2F1F9}"/>
              </a:ext>
            </a:extLst>
          </p:cNvPr>
          <p:cNvSpPr/>
          <p:nvPr/>
        </p:nvSpPr>
        <p:spPr>
          <a:xfrm>
            <a:off x="787200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200" b="1" dirty="0">
              <a:latin typeface="Radikal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DA743-BFCD-F14E-9523-DC34412E1D7C}"/>
              </a:ext>
            </a:extLst>
          </p:cNvPr>
          <p:cNvSpPr txBox="1"/>
          <p:nvPr/>
        </p:nvSpPr>
        <p:spPr>
          <a:xfrm>
            <a:off x="8380475" y="6174464"/>
            <a:ext cx="381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chemeClr val="bg1"/>
                </a:solidFill>
                <a:latin typeface="Radikal Medium" pitchFamily="2" charset="77"/>
              </a:rPr>
              <a:t>Alle Quellen wurden am 12.01. aufgerufen und verwertet.</a:t>
            </a:r>
          </a:p>
          <a:p>
            <a:pPr algn="r"/>
            <a:endParaRPr lang="en-DE" dirty="0">
              <a:solidFill>
                <a:schemeClr val="bg1"/>
              </a:solidFill>
              <a:latin typeface="Radikal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77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09D7506-9DD3-DE49-9E85-6B4473F90CB9}"/>
              </a:ext>
            </a:extLst>
          </p:cNvPr>
          <p:cNvSpPr/>
          <p:nvPr/>
        </p:nvSpPr>
        <p:spPr>
          <a:xfrm>
            <a:off x="-164891" y="775792"/>
            <a:ext cx="12666688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700" b="1" dirty="0">
                <a:latin typeface="Radikal Black" pitchFamily="2" charset="77"/>
              </a:rPr>
              <a:t>AGENDA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92923B-565C-724E-8107-A6B4D99BBD0C}"/>
              </a:ext>
            </a:extLst>
          </p:cNvPr>
          <p:cNvGrpSpPr/>
          <p:nvPr/>
        </p:nvGrpSpPr>
        <p:grpSpPr>
          <a:xfrm>
            <a:off x="4778752" y="600527"/>
            <a:ext cx="1077439" cy="993655"/>
            <a:chOff x="4808732" y="315714"/>
            <a:chExt cx="1077439" cy="9936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07A829-55A3-D140-90A5-4ECB5C088DE8}"/>
                </a:ext>
              </a:extLst>
            </p:cNvPr>
            <p:cNvSpPr/>
            <p:nvPr/>
          </p:nvSpPr>
          <p:spPr>
            <a:xfrm>
              <a:off x="4808732" y="316789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56003E-6A97-464D-A35F-0F459005776F}"/>
                </a:ext>
              </a:extLst>
            </p:cNvPr>
            <p:cNvSpPr/>
            <p:nvPr/>
          </p:nvSpPr>
          <p:spPr>
            <a:xfrm>
              <a:off x="4885588" y="315714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9148F4-C939-C447-A322-0FC2F922F4CC}"/>
                </a:ext>
              </a:extLst>
            </p:cNvPr>
            <p:cNvSpPr txBox="1"/>
            <p:nvPr/>
          </p:nvSpPr>
          <p:spPr>
            <a:xfrm>
              <a:off x="5153845" y="50008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CF99F6-72ED-C943-8043-33DA2F18DA4A}"/>
              </a:ext>
            </a:extLst>
          </p:cNvPr>
          <p:cNvGrpSpPr/>
          <p:nvPr/>
        </p:nvGrpSpPr>
        <p:grpSpPr>
          <a:xfrm>
            <a:off x="4778752" y="1759612"/>
            <a:ext cx="1077439" cy="993655"/>
            <a:chOff x="4808732" y="1474799"/>
            <a:chExt cx="1077439" cy="99365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87CF14-D460-3040-9BD8-36E697075AF2}"/>
                </a:ext>
              </a:extLst>
            </p:cNvPr>
            <p:cNvSpPr/>
            <p:nvPr/>
          </p:nvSpPr>
          <p:spPr>
            <a:xfrm>
              <a:off x="4808732" y="1475874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DA9484-12D9-B34B-8F52-A976819C7FD5}"/>
                </a:ext>
              </a:extLst>
            </p:cNvPr>
            <p:cNvSpPr/>
            <p:nvPr/>
          </p:nvSpPr>
          <p:spPr>
            <a:xfrm>
              <a:off x="4885588" y="1474799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442490-B413-6C40-BC84-2B8DEA0F029F}"/>
                </a:ext>
              </a:extLst>
            </p:cNvPr>
            <p:cNvSpPr txBox="1"/>
            <p:nvPr/>
          </p:nvSpPr>
          <p:spPr>
            <a:xfrm>
              <a:off x="5136583" y="164022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1EE64-7DD3-5246-94A0-48F026D6E723}"/>
              </a:ext>
            </a:extLst>
          </p:cNvPr>
          <p:cNvGrpSpPr/>
          <p:nvPr/>
        </p:nvGrpSpPr>
        <p:grpSpPr>
          <a:xfrm>
            <a:off x="4783374" y="2959368"/>
            <a:ext cx="1077439" cy="993655"/>
            <a:chOff x="4813354" y="2674555"/>
            <a:chExt cx="1077439" cy="99365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804F10-725C-794B-A413-A66ABC6E07CC}"/>
                </a:ext>
              </a:extLst>
            </p:cNvPr>
            <p:cNvSpPr/>
            <p:nvPr/>
          </p:nvSpPr>
          <p:spPr>
            <a:xfrm>
              <a:off x="4813354" y="2675630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26918E-E2F6-1441-AD8A-175AFF8C69A2}"/>
                </a:ext>
              </a:extLst>
            </p:cNvPr>
            <p:cNvSpPr/>
            <p:nvPr/>
          </p:nvSpPr>
          <p:spPr>
            <a:xfrm>
              <a:off x="4890210" y="2674555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2AB5AB-1F1C-1A4F-B732-3AB923017AAA}"/>
                </a:ext>
              </a:extLst>
            </p:cNvPr>
            <p:cNvSpPr txBox="1"/>
            <p:nvPr/>
          </p:nvSpPr>
          <p:spPr>
            <a:xfrm>
              <a:off x="5131645" y="2839985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3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231EAF-C1CA-B044-84A4-41D258B43D80}"/>
              </a:ext>
            </a:extLst>
          </p:cNvPr>
          <p:cNvGrpSpPr/>
          <p:nvPr/>
        </p:nvGrpSpPr>
        <p:grpSpPr>
          <a:xfrm>
            <a:off x="4783374" y="4116303"/>
            <a:ext cx="1077439" cy="993655"/>
            <a:chOff x="4813354" y="3831490"/>
            <a:chExt cx="1077439" cy="99365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B8BFA83-6EA9-E04D-8166-CA9A7C669C95}"/>
                </a:ext>
              </a:extLst>
            </p:cNvPr>
            <p:cNvSpPr/>
            <p:nvPr/>
          </p:nvSpPr>
          <p:spPr>
            <a:xfrm>
              <a:off x="4813354" y="3832565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67BE77-C8C2-D040-B841-0D41D57F818F}"/>
                </a:ext>
              </a:extLst>
            </p:cNvPr>
            <p:cNvSpPr/>
            <p:nvPr/>
          </p:nvSpPr>
          <p:spPr>
            <a:xfrm>
              <a:off x="4890210" y="3831490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C81D94-EF67-E44B-9786-1D9D512E9443}"/>
                </a:ext>
              </a:extLst>
            </p:cNvPr>
            <p:cNvSpPr txBox="1"/>
            <p:nvPr/>
          </p:nvSpPr>
          <p:spPr>
            <a:xfrm>
              <a:off x="5131644" y="3996920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4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826BA96-A7F1-A044-8142-6D59AABE0DFE}"/>
              </a:ext>
            </a:extLst>
          </p:cNvPr>
          <p:cNvSpPr txBox="1"/>
          <p:nvPr/>
        </p:nvSpPr>
        <p:spPr>
          <a:xfrm>
            <a:off x="6095999" y="784902"/>
            <a:ext cx="231879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Funktion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5FC1F6-47B5-3C4B-98D9-6CE1A38B5885}"/>
              </a:ext>
            </a:extLst>
          </p:cNvPr>
          <p:cNvSpPr txBox="1"/>
          <p:nvPr/>
        </p:nvSpPr>
        <p:spPr>
          <a:xfrm>
            <a:off x="6092183" y="1925042"/>
            <a:ext cx="60115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Daten in der Anwendung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4B5B186-44D3-594C-A869-77DC5B0B4898}"/>
              </a:ext>
            </a:extLst>
          </p:cNvPr>
          <p:cNvSpPr txBox="1"/>
          <p:nvPr/>
        </p:nvSpPr>
        <p:spPr>
          <a:xfrm>
            <a:off x="6102248" y="3124798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Speicher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689062-D1E3-DD44-889B-F650AE88ED75}"/>
              </a:ext>
            </a:extLst>
          </p:cNvPr>
          <p:cNvSpPr txBox="1"/>
          <p:nvPr/>
        </p:nvSpPr>
        <p:spPr>
          <a:xfrm>
            <a:off x="6096000" y="4281733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Vor- und Nachteile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70DCA4A-EB47-5548-95D9-CF8F5A2D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388" y="4957511"/>
            <a:ext cx="2166234" cy="3061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2082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787200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3700" b="1" dirty="0">
              <a:latin typeface="Radikal Black" pitchFamily="2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9C76AE-1F76-9E40-866B-EFE5ADC4B222}"/>
              </a:ext>
            </a:extLst>
          </p:cNvPr>
          <p:cNvSpPr/>
          <p:nvPr/>
        </p:nvSpPr>
        <p:spPr>
          <a:xfrm>
            <a:off x="-164891" y="775792"/>
            <a:ext cx="4399985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46348-C2AE-424E-B74D-E0080CB98EF2}"/>
              </a:ext>
            </a:extLst>
          </p:cNvPr>
          <p:cNvSpPr txBox="1"/>
          <p:nvPr/>
        </p:nvSpPr>
        <p:spPr>
          <a:xfrm>
            <a:off x="-2" y="775792"/>
            <a:ext cx="43999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Funktion &amp; Aufbau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BE9F-56AE-A14D-B19C-4FFAF225F4FB}"/>
              </a:ext>
            </a:extLst>
          </p:cNvPr>
          <p:cNvSpPr txBox="1"/>
          <p:nvPr/>
        </p:nvSpPr>
        <p:spPr>
          <a:xfrm>
            <a:off x="171284" y="1588670"/>
            <a:ext cx="70677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latin typeface="Radikal" pitchFamily="2" charset="77"/>
              </a:rPr>
              <a:t>schreibt Daten auf miteinander verbundene Flash-Speicherchips aus Silicium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» Chips werden in Gittern gestapelt</a:t>
            </a:r>
            <a:endParaRPr lang="en-GB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  <a:p>
            <a:pPr marL="285750" indent="-28575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en-DE" sz="2200" dirty="0">
                <a:latin typeface="Radikal" pitchFamily="2" charset="77"/>
              </a:rPr>
              <a:t>Zur Verringerung von Datenverlust werden Floating-Gate-Transistoren (FGR) verbaut</a:t>
            </a:r>
          </a:p>
          <a:p>
            <a:pPr>
              <a:buClr>
                <a:srgbClr val="EA4F2B"/>
              </a:buClr>
            </a:pPr>
            <a:r>
              <a:rPr lang="en-DE" sz="2200" dirty="0">
                <a:latin typeface="Radikal" pitchFamily="2" charset="77"/>
              </a:rPr>
              <a:t>     </a:t>
            </a:r>
            <a:r>
              <a:rPr lang="en-GB" sz="2200" dirty="0">
                <a:latin typeface="Radikal" pitchFamily="2" charset="77"/>
              </a:rPr>
              <a:t>» </a:t>
            </a:r>
            <a:r>
              <a:rPr lang="en-GB" sz="2200" dirty="0" err="1">
                <a:latin typeface="Radikal" pitchFamily="2" charset="77"/>
              </a:rPr>
              <a:t>ermöglicht</a:t>
            </a:r>
            <a:r>
              <a:rPr lang="en-GB" sz="2200" dirty="0">
                <a:latin typeface="Radikal" pitchFamily="2" charset="77"/>
              </a:rPr>
              <a:t> </a:t>
            </a:r>
            <a:r>
              <a:rPr lang="en-GB" sz="2200" dirty="0" err="1">
                <a:latin typeface="Radikal" pitchFamily="2" charset="77"/>
              </a:rPr>
              <a:t>vorübergehende</a:t>
            </a:r>
            <a:r>
              <a:rPr lang="en-GB" sz="2200" dirty="0">
                <a:latin typeface="Radikal" pitchFamily="2" charset="77"/>
              </a:rPr>
              <a:t> </a:t>
            </a:r>
            <a:r>
              <a:rPr lang="en-GB" sz="2200" dirty="0" err="1">
                <a:latin typeface="Radikal" pitchFamily="2" charset="77"/>
              </a:rPr>
              <a:t>Speicherung</a:t>
            </a:r>
            <a:r>
              <a:rPr lang="en-GB" sz="2200" dirty="0">
                <a:latin typeface="Radikal" pitchFamily="2" charset="77"/>
              </a:rPr>
              <a:t> </a:t>
            </a:r>
            <a:r>
              <a:rPr lang="en-GB" sz="2200" dirty="0" err="1">
                <a:latin typeface="Radikal" pitchFamily="2" charset="77"/>
              </a:rPr>
              <a:t>ohne</a:t>
            </a:r>
            <a:r>
              <a:rPr lang="en-GB" sz="2200" dirty="0">
                <a:latin typeface="Radikal" pitchFamily="2" charset="77"/>
              </a:rPr>
              <a:t> </a:t>
            </a:r>
          </a:p>
          <a:p>
            <a:pPr>
              <a:buClr>
                <a:srgbClr val="EA4F2B"/>
              </a:buClr>
            </a:pPr>
            <a:r>
              <a:rPr lang="en-GB" sz="2200" dirty="0">
                <a:latin typeface="Radikal" pitchFamily="2" charset="77"/>
              </a:rPr>
              <a:t>        </a:t>
            </a:r>
            <a:r>
              <a:rPr lang="en-GB" sz="2200" dirty="0" err="1">
                <a:latin typeface="Radikal" pitchFamily="2" charset="77"/>
              </a:rPr>
              <a:t>Stromquelle</a:t>
            </a:r>
            <a:endParaRPr lang="en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  <a:p>
            <a:pPr marL="285750" indent="-28575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en-DE" sz="2200" dirty="0">
                <a:latin typeface="Radikal" pitchFamily="2" charset="77"/>
              </a:rPr>
              <a:t>SSD nutzen verschiedene Speicherzellen</a:t>
            </a:r>
          </a:p>
          <a:p>
            <a:pPr>
              <a:buClr>
                <a:srgbClr val="EA4F2B"/>
              </a:buClr>
            </a:pPr>
            <a:r>
              <a:rPr lang="en-DE" sz="2200" dirty="0">
                <a:latin typeface="Radikal" pitchFamily="2" charset="77"/>
              </a:rPr>
              <a:t>     </a:t>
            </a:r>
            <a:r>
              <a:rPr lang="en-GB" sz="2200" dirty="0">
                <a:latin typeface="Radikal" pitchFamily="2" charset="77"/>
              </a:rPr>
              <a:t>» Single-, Multi-, Triple- und Quadruple-Level-Cells</a:t>
            </a:r>
            <a:endParaRPr lang="en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en-DE" sz="2200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en-DE" sz="2200" dirty="0">
                <a:latin typeface="Radikal" pitchFamily="2" charset="77"/>
              </a:rPr>
              <a:t>Zelltypen bieten verschiedene Vorzüge hinsichtlich Arbeitsgeschwindigkeiten und Haltbarkeit</a:t>
            </a:r>
          </a:p>
        </p:txBody>
      </p:sp>
      <p:pic>
        <p:nvPicPr>
          <p:cNvPr id="1026" name="Picture 2" descr="Qualitätsanforderungen an SSDs in Fahrzeug-Computersystemen -">
            <a:extLst>
              <a:ext uri="{FF2B5EF4-FFF2-40B4-BE49-F238E27FC236}">
                <a16:creationId xmlns:a16="http://schemas.microsoft.com/office/drawing/2014/main" id="{E6CBA882-6AD6-B649-BB70-6A6B5AC4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478">
            <a:off x="5935547" y="2814"/>
            <a:ext cx="7824533" cy="78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1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09D7506-9DD3-DE49-9E85-6B4473F90CB9}"/>
              </a:ext>
            </a:extLst>
          </p:cNvPr>
          <p:cNvSpPr/>
          <p:nvPr/>
        </p:nvSpPr>
        <p:spPr>
          <a:xfrm>
            <a:off x="0" y="1938281"/>
            <a:ext cx="12666688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700" b="1" dirty="0">
                <a:latin typeface="Radikal Black" pitchFamily="2" charset="77"/>
              </a:rPr>
              <a:t>AGENDA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92923B-565C-724E-8107-A6B4D99BBD0C}"/>
              </a:ext>
            </a:extLst>
          </p:cNvPr>
          <p:cNvGrpSpPr/>
          <p:nvPr/>
        </p:nvGrpSpPr>
        <p:grpSpPr>
          <a:xfrm>
            <a:off x="4778752" y="600527"/>
            <a:ext cx="1077439" cy="993655"/>
            <a:chOff x="4808732" y="315714"/>
            <a:chExt cx="1077439" cy="9936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07A829-55A3-D140-90A5-4ECB5C088DE8}"/>
                </a:ext>
              </a:extLst>
            </p:cNvPr>
            <p:cNvSpPr/>
            <p:nvPr/>
          </p:nvSpPr>
          <p:spPr>
            <a:xfrm>
              <a:off x="4808732" y="316789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56003E-6A97-464D-A35F-0F459005776F}"/>
                </a:ext>
              </a:extLst>
            </p:cNvPr>
            <p:cNvSpPr/>
            <p:nvPr/>
          </p:nvSpPr>
          <p:spPr>
            <a:xfrm>
              <a:off x="4885588" y="315714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9148F4-C939-C447-A322-0FC2F922F4CC}"/>
                </a:ext>
              </a:extLst>
            </p:cNvPr>
            <p:cNvSpPr txBox="1"/>
            <p:nvPr/>
          </p:nvSpPr>
          <p:spPr>
            <a:xfrm>
              <a:off x="5153845" y="50008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CF99F6-72ED-C943-8043-33DA2F18DA4A}"/>
              </a:ext>
            </a:extLst>
          </p:cNvPr>
          <p:cNvGrpSpPr/>
          <p:nvPr/>
        </p:nvGrpSpPr>
        <p:grpSpPr>
          <a:xfrm>
            <a:off x="4778752" y="1759612"/>
            <a:ext cx="1077439" cy="993655"/>
            <a:chOff x="4808732" y="1474799"/>
            <a:chExt cx="1077439" cy="99365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87CF14-D460-3040-9BD8-36E697075AF2}"/>
                </a:ext>
              </a:extLst>
            </p:cNvPr>
            <p:cNvSpPr/>
            <p:nvPr/>
          </p:nvSpPr>
          <p:spPr>
            <a:xfrm>
              <a:off x="4808732" y="1475874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DA9484-12D9-B34B-8F52-A976819C7FD5}"/>
                </a:ext>
              </a:extLst>
            </p:cNvPr>
            <p:cNvSpPr/>
            <p:nvPr/>
          </p:nvSpPr>
          <p:spPr>
            <a:xfrm>
              <a:off x="4885588" y="1474799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442490-B413-6C40-BC84-2B8DEA0F029F}"/>
                </a:ext>
              </a:extLst>
            </p:cNvPr>
            <p:cNvSpPr txBox="1"/>
            <p:nvPr/>
          </p:nvSpPr>
          <p:spPr>
            <a:xfrm>
              <a:off x="5136583" y="164022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1EE64-7DD3-5246-94A0-48F026D6E723}"/>
              </a:ext>
            </a:extLst>
          </p:cNvPr>
          <p:cNvGrpSpPr/>
          <p:nvPr/>
        </p:nvGrpSpPr>
        <p:grpSpPr>
          <a:xfrm>
            <a:off x="4783374" y="2959368"/>
            <a:ext cx="1077439" cy="993655"/>
            <a:chOff x="4813354" y="2674555"/>
            <a:chExt cx="1077439" cy="99365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804F10-725C-794B-A413-A66ABC6E07CC}"/>
                </a:ext>
              </a:extLst>
            </p:cNvPr>
            <p:cNvSpPr/>
            <p:nvPr/>
          </p:nvSpPr>
          <p:spPr>
            <a:xfrm>
              <a:off x="4813354" y="2675630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26918E-E2F6-1441-AD8A-175AFF8C69A2}"/>
                </a:ext>
              </a:extLst>
            </p:cNvPr>
            <p:cNvSpPr/>
            <p:nvPr/>
          </p:nvSpPr>
          <p:spPr>
            <a:xfrm>
              <a:off x="4890210" y="2674555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2AB5AB-1F1C-1A4F-B732-3AB923017AAA}"/>
                </a:ext>
              </a:extLst>
            </p:cNvPr>
            <p:cNvSpPr txBox="1"/>
            <p:nvPr/>
          </p:nvSpPr>
          <p:spPr>
            <a:xfrm>
              <a:off x="5131645" y="2839985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3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231EAF-C1CA-B044-84A4-41D258B43D80}"/>
              </a:ext>
            </a:extLst>
          </p:cNvPr>
          <p:cNvGrpSpPr/>
          <p:nvPr/>
        </p:nvGrpSpPr>
        <p:grpSpPr>
          <a:xfrm>
            <a:off x="4783374" y="4116303"/>
            <a:ext cx="1077439" cy="993655"/>
            <a:chOff x="4813354" y="3831490"/>
            <a:chExt cx="1077439" cy="99365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B8BFA83-6EA9-E04D-8166-CA9A7C669C95}"/>
                </a:ext>
              </a:extLst>
            </p:cNvPr>
            <p:cNvSpPr/>
            <p:nvPr/>
          </p:nvSpPr>
          <p:spPr>
            <a:xfrm>
              <a:off x="4813354" y="3832565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67BE77-C8C2-D040-B841-0D41D57F818F}"/>
                </a:ext>
              </a:extLst>
            </p:cNvPr>
            <p:cNvSpPr/>
            <p:nvPr/>
          </p:nvSpPr>
          <p:spPr>
            <a:xfrm>
              <a:off x="4890210" y="3831490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C81D94-EF67-E44B-9786-1D9D512E9443}"/>
                </a:ext>
              </a:extLst>
            </p:cNvPr>
            <p:cNvSpPr txBox="1"/>
            <p:nvPr/>
          </p:nvSpPr>
          <p:spPr>
            <a:xfrm>
              <a:off x="5131644" y="3996920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4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826BA96-A7F1-A044-8142-6D59AABE0DFE}"/>
              </a:ext>
            </a:extLst>
          </p:cNvPr>
          <p:cNvSpPr txBox="1"/>
          <p:nvPr/>
        </p:nvSpPr>
        <p:spPr>
          <a:xfrm>
            <a:off x="6095999" y="784902"/>
            <a:ext cx="221462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Funktion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5FC1F6-47B5-3C4B-98D9-6CE1A38B5885}"/>
              </a:ext>
            </a:extLst>
          </p:cNvPr>
          <p:cNvSpPr txBox="1"/>
          <p:nvPr/>
        </p:nvSpPr>
        <p:spPr>
          <a:xfrm>
            <a:off x="6092183" y="1925042"/>
            <a:ext cx="584314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Daten in der Anwendung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4B5B186-44D3-594C-A869-77DC5B0B4898}"/>
              </a:ext>
            </a:extLst>
          </p:cNvPr>
          <p:cNvSpPr txBox="1"/>
          <p:nvPr/>
        </p:nvSpPr>
        <p:spPr>
          <a:xfrm>
            <a:off x="6102248" y="3124798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Speicher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689062-D1E3-DD44-889B-F650AE88ED75}"/>
              </a:ext>
            </a:extLst>
          </p:cNvPr>
          <p:cNvSpPr txBox="1"/>
          <p:nvPr/>
        </p:nvSpPr>
        <p:spPr>
          <a:xfrm>
            <a:off x="6096000" y="4281733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Vor- und Nachteile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92C1C1-7F61-824D-AD3B-09924F50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388" y="4957511"/>
            <a:ext cx="2166234" cy="3061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2082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2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787200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3700" b="1" dirty="0">
              <a:latin typeface="Radikal Black" pitchFamily="2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9C76AE-1F76-9E40-866B-EFE5ADC4B222}"/>
              </a:ext>
            </a:extLst>
          </p:cNvPr>
          <p:cNvSpPr/>
          <p:nvPr/>
        </p:nvSpPr>
        <p:spPr>
          <a:xfrm>
            <a:off x="-164891" y="775792"/>
            <a:ext cx="5687505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46348-C2AE-424E-B74D-E0080CB98EF2}"/>
              </a:ext>
            </a:extLst>
          </p:cNvPr>
          <p:cNvSpPr txBox="1"/>
          <p:nvPr/>
        </p:nvSpPr>
        <p:spPr>
          <a:xfrm>
            <a:off x="-1" y="775792"/>
            <a:ext cx="662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Daten in der Anwendung</a:t>
            </a:r>
          </a:p>
          <a:p>
            <a:endParaRPr lang="en-DE" sz="3700" dirty="0">
              <a:latin typeface="Radikal Medium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BE9F-56AE-A14D-B19C-4FFAF225F4FB}"/>
              </a:ext>
            </a:extLst>
          </p:cNvPr>
          <p:cNvSpPr txBox="1"/>
          <p:nvPr/>
        </p:nvSpPr>
        <p:spPr>
          <a:xfrm>
            <a:off x="171284" y="1588670"/>
            <a:ext cx="70677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A4F2B"/>
              </a:buClr>
            </a:pPr>
            <a:r>
              <a:rPr lang="en-DE" sz="2200" b="1" dirty="0">
                <a:latin typeface="Radikal" pitchFamily="2" charset="77"/>
              </a:rPr>
              <a:t>Lese- und Schreibgeschwindigkeit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5-10 mal so hoch im Vergleich zu HDDs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Üblich: 550-600MB/s</a:t>
            </a:r>
          </a:p>
          <a:p>
            <a:pPr>
              <a:buClr>
                <a:srgbClr val="EA4F2B"/>
              </a:buClr>
            </a:pPr>
            <a:endParaRPr lang="de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en-DE" sz="2200" b="1" dirty="0">
                <a:latin typeface="Radikal" pitchFamily="2" charset="77"/>
              </a:rPr>
              <a:t>Maximale Schreib- und Löschvorgänge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1000 - 100.000 Vorgänge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abhängig von Speichertechnik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SLC deutlich langlebiger als MLC/TLC/QLC</a:t>
            </a:r>
          </a:p>
          <a:p>
            <a:pPr>
              <a:buClr>
                <a:srgbClr val="EA4F2B"/>
              </a:buClr>
            </a:pPr>
            <a:endParaRPr lang="de-DE" sz="2200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r>
              <a:rPr lang="de-DE" sz="2200" b="1" dirty="0">
                <a:latin typeface="Radikal" pitchFamily="2" charset="77"/>
              </a:rPr>
              <a:t>Zugriffszeit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» durch direkten Zugriff auf Flash-Speicher 0,1 - 0,2 </a:t>
            </a:r>
            <a:r>
              <a:rPr lang="de-DE" sz="2200" dirty="0" err="1">
                <a:latin typeface="Radikal" pitchFamily="2" charset="77"/>
              </a:rPr>
              <a:t>ms</a:t>
            </a:r>
            <a:endParaRPr lang="de-DE" sz="2200" dirty="0">
              <a:latin typeface="Radikal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3460E-14C2-AA42-AA8B-17F04963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925">
            <a:off x="7615953" y="1427703"/>
            <a:ext cx="4832093" cy="48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1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09D7506-9DD3-DE49-9E85-6B4473F90CB9}"/>
              </a:ext>
            </a:extLst>
          </p:cNvPr>
          <p:cNvSpPr/>
          <p:nvPr/>
        </p:nvSpPr>
        <p:spPr>
          <a:xfrm>
            <a:off x="0" y="3108170"/>
            <a:ext cx="12666688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13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700" b="1" dirty="0">
                <a:latin typeface="Radikal Black" pitchFamily="2" charset="77"/>
              </a:rPr>
              <a:t>AGENDA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92923B-565C-724E-8107-A6B4D99BBD0C}"/>
              </a:ext>
            </a:extLst>
          </p:cNvPr>
          <p:cNvGrpSpPr/>
          <p:nvPr/>
        </p:nvGrpSpPr>
        <p:grpSpPr>
          <a:xfrm>
            <a:off x="4778752" y="600527"/>
            <a:ext cx="1077439" cy="993655"/>
            <a:chOff x="4808732" y="315714"/>
            <a:chExt cx="1077439" cy="9936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07A829-55A3-D140-90A5-4ECB5C088DE8}"/>
                </a:ext>
              </a:extLst>
            </p:cNvPr>
            <p:cNvSpPr/>
            <p:nvPr/>
          </p:nvSpPr>
          <p:spPr>
            <a:xfrm>
              <a:off x="4808732" y="316789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56003E-6A97-464D-A35F-0F459005776F}"/>
                </a:ext>
              </a:extLst>
            </p:cNvPr>
            <p:cNvSpPr/>
            <p:nvPr/>
          </p:nvSpPr>
          <p:spPr>
            <a:xfrm>
              <a:off x="4885588" y="315714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9148F4-C939-C447-A322-0FC2F922F4CC}"/>
                </a:ext>
              </a:extLst>
            </p:cNvPr>
            <p:cNvSpPr txBox="1"/>
            <p:nvPr/>
          </p:nvSpPr>
          <p:spPr>
            <a:xfrm>
              <a:off x="5153845" y="50008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CF99F6-72ED-C943-8043-33DA2F18DA4A}"/>
              </a:ext>
            </a:extLst>
          </p:cNvPr>
          <p:cNvGrpSpPr/>
          <p:nvPr/>
        </p:nvGrpSpPr>
        <p:grpSpPr>
          <a:xfrm>
            <a:off x="4778752" y="1759612"/>
            <a:ext cx="1077439" cy="993655"/>
            <a:chOff x="4808732" y="1474799"/>
            <a:chExt cx="1077439" cy="99365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87CF14-D460-3040-9BD8-36E697075AF2}"/>
                </a:ext>
              </a:extLst>
            </p:cNvPr>
            <p:cNvSpPr/>
            <p:nvPr/>
          </p:nvSpPr>
          <p:spPr>
            <a:xfrm>
              <a:off x="4808732" y="1475874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DA9484-12D9-B34B-8F52-A976819C7FD5}"/>
                </a:ext>
              </a:extLst>
            </p:cNvPr>
            <p:cNvSpPr/>
            <p:nvPr/>
          </p:nvSpPr>
          <p:spPr>
            <a:xfrm>
              <a:off x="4885588" y="1474799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442490-B413-6C40-BC84-2B8DEA0F029F}"/>
                </a:ext>
              </a:extLst>
            </p:cNvPr>
            <p:cNvSpPr txBox="1"/>
            <p:nvPr/>
          </p:nvSpPr>
          <p:spPr>
            <a:xfrm>
              <a:off x="5136583" y="164022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1EE64-7DD3-5246-94A0-48F026D6E723}"/>
              </a:ext>
            </a:extLst>
          </p:cNvPr>
          <p:cNvGrpSpPr/>
          <p:nvPr/>
        </p:nvGrpSpPr>
        <p:grpSpPr>
          <a:xfrm>
            <a:off x="4783374" y="2959368"/>
            <a:ext cx="1077439" cy="993655"/>
            <a:chOff x="4813354" y="2674555"/>
            <a:chExt cx="1077439" cy="99365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804F10-725C-794B-A413-A66ABC6E07CC}"/>
                </a:ext>
              </a:extLst>
            </p:cNvPr>
            <p:cNvSpPr/>
            <p:nvPr/>
          </p:nvSpPr>
          <p:spPr>
            <a:xfrm>
              <a:off x="4813354" y="2675630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26918E-E2F6-1441-AD8A-175AFF8C69A2}"/>
                </a:ext>
              </a:extLst>
            </p:cNvPr>
            <p:cNvSpPr/>
            <p:nvPr/>
          </p:nvSpPr>
          <p:spPr>
            <a:xfrm>
              <a:off x="4890210" y="2674555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2AB5AB-1F1C-1A4F-B732-3AB923017AAA}"/>
                </a:ext>
              </a:extLst>
            </p:cNvPr>
            <p:cNvSpPr txBox="1"/>
            <p:nvPr/>
          </p:nvSpPr>
          <p:spPr>
            <a:xfrm>
              <a:off x="5131645" y="2839985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3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231EAF-C1CA-B044-84A4-41D258B43D80}"/>
              </a:ext>
            </a:extLst>
          </p:cNvPr>
          <p:cNvGrpSpPr/>
          <p:nvPr/>
        </p:nvGrpSpPr>
        <p:grpSpPr>
          <a:xfrm>
            <a:off x="4783374" y="4116303"/>
            <a:ext cx="1077439" cy="993655"/>
            <a:chOff x="4813354" y="3831490"/>
            <a:chExt cx="1077439" cy="99365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B8BFA83-6EA9-E04D-8166-CA9A7C669C95}"/>
                </a:ext>
              </a:extLst>
            </p:cNvPr>
            <p:cNvSpPr/>
            <p:nvPr/>
          </p:nvSpPr>
          <p:spPr>
            <a:xfrm>
              <a:off x="4813354" y="3832565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67BE77-C8C2-D040-B841-0D41D57F818F}"/>
                </a:ext>
              </a:extLst>
            </p:cNvPr>
            <p:cNvSpPr/>
            <p:nvPr/>
          </p:nvSpPr>
          <p:spPr>
            <a:xfrm>
              <a:off x="4890210" y="3831490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C81D94-EF67-E44B-9786-1D9D512E9443}"/>
                </a:ext>
              </a:extLst>
            </p:cNvPr>
            <p:cNvSpPr txBox="1"/>
            <p:nvPr/>
          </p:nvSpPr>
          <p:spPr>
            <a:xfrm>
              <a:off x="5131644" y="3996920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4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826BA96-A7F1-A044-8142-6D59AABE0DFE}"/>
              </a:ext>
            </a:extLst>
          </p:cNvPr>
          <p:cNvSpPr txBox="1"/>
          <p:nvPr/>
        </p:nvSpPr>
        <p:spPr>
          <a:xfrm>
            <a:off x="6095999" y="784902"/>
            <a:ext cx="24229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PUNKT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5FC1F6-47B5-3C4B-98D9-6CE1A38B5885}"/>
              </a:ext>
            </a:extLst>
          </p:cNvPr>
          <p:cNvSpPr txBox="1"/>
          <p:nvPr/>
        </p:nvSpPr>
        <p:spPr>
          <a:xfrm>
            <a:off x="6092183" y="1925042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PUNKT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4B5B186-44D3-594C-A869-77DC5B0B4898}"/>
              </a:ext>
            </a:extLst>
          </p:cNvPr>
          <p:cNvSpPr txBox="1"/>
          <p:nvPr/>
        </p:nvSpPr>
        <p:spPr>
          <a:xfrm>
            <a:off x="6102248" y="3124798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Speicher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689062-D1E3-DD44-889B-F650AE88ED75}"/>
              </a:ext>
            </a:extLst>
          </p:cNvPr>
          <p:cNvSpPr txBox="1"/>
          <p:nvPr/>
        </p:nvSpPr>
        <p:spPr>
          <a:xfrm>
            <a:off x="6096000" y="4281733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PUNKT 4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E9F199-7371-904A-AA19-CEB313E9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388" y="4957511"/>
            <a:ext cx="2166234" cy="3061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2082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7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9C76AE-1F76-9E40-866B-EFE5ADC4B222}"/>
              </a:ext>
            </a:extLst>
          </p:cNvPr>
          <p:cNvSpPr/>
          <p:nvPr/>
        </p:nvSpPr>
        <p:spPr>
          <a:xfrm>
            <a:off x="-164891" y="775792"/>
            <a:ext cx="2270417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46348-C2AE-424E-B74D-E0080CB98EF2}"/>
              </a:ext>
            </a:extLst>
          </p:cNvPr>
          <p:cNvSpPr txBox="1"/>
          <p:nvPr/>
        </p:nvSpPr>
        <p:spPr>
          <a:xfrm>
            <a:off x="-1" y="775792"/>
            <a:ext cx="210552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Speicher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BE9F-56AE-A14D-B19C-4FFAF225F4FB}"/>
              </a:ext>
            </a:extLst>
          </p:cNvPr>
          <p:cNvSpPr txBox="1"/>
          <p:nvPr/>
        </p:nvSpPr>
        <p:spPr>
          <a:xfrm>
            <a:off x="171283" y="1588670"/>
            <a:ext cx="80462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latin typeface="Radikal" pitchFamily="2" charset="77"/>
              </a:rPr>
              <a:t>Max. Speicher für Otto Normalverbraucher: 1-4 GB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» Zwischen </a:t>
            </a:r>
            <a:r>
              <a:rPr lang="de-DE" sz="2200" b="1" dirty="0">
                <a:latin typeface="Radikal" pitchFamily="2" charset="77"/>
              </a:rPr>
              <a:t>70-220€/TB</a:t>
            </a: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de-DE" sz="2200" dirty="0" err="1">
                <a:latin typeface="Radikal" pitchFamily="2" charset="77"/>
              </a:rPr>
              <a:t>ExaDrive</a:t>
            </a:r>
            <a:r>
              <a:rPr lang="de-DE" sz="2200" dirty="0">
                <a:latin typeface="Radikal" pitchFamily="2" charset="77"/>
              </a:rPr>
              <a:t> DC100 von Hersteller Nimbus Data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 » 3,5“ SSD für Großkunden und deren Server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 » 35.500€ für 100TB, also </a:t>
            </a:r>
            <a:r>
              <a:rPr lang="de-DE" sz="2200" b="1" dirty="0">
                <a:latin typeface="Radikal" pitchFamily="2" charset="77"/>
              </a:rPr>
              <a:t>355€ pro TB</a:t>
            </a: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latin typeface="Radikal" pitchFamily="2" charset="77"/>
              </a:rPr>
              <a:t>Samsung PM1643      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 » 2,5“ SSD für mobile Anwendung</a:t>
            </a:r>
          </a:p>
          <a:p>
            <a:pPr>
              <a:buClr>
                <a:srgbClr val="EA4F2B"/>
              </a:buClr>
            </a:pPr>
            <a:r>
              <a:rPr lang="de-DE" sz="2200" dirty="0">
                <a:latin typeface="Radikal" pitchFamily="2" charset="77"/>
              </a:rPr>
              <a:t>      » 8.500€ </a:t>
            </a:r>
            <a:r>
              <a:rPr lang="de-DE" sz="2200">
                <a:latin typeface="Radikal" pitchFamily="2" charset="77"/>
              </a:rPr>
              <a:t>für 30TB</a:t>
            </a:r>
            <a:r>
              <a:rPr lang="de-DE" sz="2200" dirty="0">
                <a:latin typeface="Radikal" pitchFamily="2" charset="77"/>
              </a:rPr>
              <a:t>, also </a:t>
            </a:r>
            <a:r>
              <a:rPr lang="de-DE" sz="2200" b="1" dirty="0">
                <a:latin typeface="Radikal" pitchFamily="2" charset="77"/>
              </a:rPr>
              <a:t>280€ pro TB</a:t>
            </a:r>
          </a:p>
          <a:p>
            <a:pPr>
              <a:buClr>
                <a:srgbClr val="EA4F2B"/>
              </a:buClr>
            </a:pPr>
            <a:endParaRPr lang="de-DE" sz="2200" b="1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de-DE" sz="2200" b="1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C61F1-740E-3C4B-848A-18844A897C5C}"/>
              </a:ext>
            </a:extLst>
          </p:cNvPr>
          <p:cNvSpPr/>
          <p:nvPr/>
        </p:nvSpPr>
        <p:spPr>
          <a:xfrm>
            <a:off x="787200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3700" b="1" dirty="0">
              <a:latin typeface="Radikal Black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8B2A-C9AD-3B45-896F-3812D063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52" y="955500"/>
            <a:ext cx="4693864" cy="264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C24FC7-A3C6-5149-BB20-AB830933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923">
            <a:off x="7267052" y="3359456"/>
            <a:ext cx="4882328" cy="39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09D7506-9DD3-DE49-9E85-6B4473F90CB9}"/>
              </a:ext>
            </a:extLst>
          </p:cNvPr>
          <p:cNvSpPr/>
          <p:nvPr/>
        </p:nvSpPr>
        <p:spPr>
          <a:xfrm>
            <a:off x="0" y="4300362"/>
            <a:ext cx="12666688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CDC3F-6F0B-3743-81F3-C27DCEEBEB94}"/>
              </a:ext>
            </a:extLst>
          </p:cNvPr>
          <p:cNvSpPr/>
          <p:nvPr/>
        </p:nvSpPr>
        <p:spPr>
          <a:xfrm>
            <a:off x="13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700" b="1" dirty="0">
                <a:latin typeface="Radikal Black" pitchFamily="2" charset="77"/>
              </a:rPr>
              <a:t>AGENDA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792923B-565C-724E-8107-A6B4D99BBD0C}"/>
              </a:ext>
            </a:extLst>
          </p:cNvPr>
          <p:cNvGrpSpPr/>
          <p:nvPr/>
        </p:nvGrpSpPr>
        <p:grpSpPr>
          <a:xfrm>
            <a:off x="4778752" y="600527"/>
            <a:ext cx="1077439" cy="993655"/>
            <a:chOff x="4808732" y="315714"/>
            <a:chExt cx="1077439" cy="9936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E07A829-55A3-D140-90A5-4ECB5C088DE8}"/>
                </a:ext>
              </a:extLst>
            </p:cNvPr>
            <p:cNvSpPr/>
            <p:nvPr/>
          </p:nvSpPr>
          <p:spPr>
            <a:xfrm>
              <a:off x="4808732" y="316789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56003E-6A97-464D-A35F-0F459005776F}"/>
                </a:ext>
              </a:extLst>
            </p:cNvPr>
            <p:cNvSpPr/>
            <p:nvPr/>
          </p:nvSpPr>
          <p:spPr>
            <a:xfrm>
              <a:off x="4885588" y="315714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9148F4-C939-C447-A322-0FC2F922F4CC}"/>
                </a:ext>
              </a:extLst>
            </p:cNvPr>
            <p:cNvSpPr txBox="1"/>
            <p:nvPr/>
          </p:nvSpPr>
          <p:spPr>
            <a:xfrm>
              <a:off x="5153845" y="50008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CF99F6-72ED-C943-8043-33DA2F18DA4A}"/>
              </a:ext>
            </a:extLst>
          </p:cNvPr>
          <p:cNvGrpSpPr/>
          <p:nvPr/>
        </p:nvGrpSpPr>
        <p:grpSpPr>
          <a:xfrm>
            <a:off x="4778752" y="1759612"/>
            <a:ext cx="1077439" cy="993655"/>
            <a:chOff x="4808732" y="1474799"/>
            <a:chExt cx="1077439" cy="99365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987CF14-D460-3040-9BD8-36E697075AF2}"/>
                </a:ext>
              </a:extLst>
            </p:cNvPr>
            <p:cNvSpPr/>
            <p:nvPr/>
          </p:nvSpPr>
          <p:spPr>
            <a:xfrm>
              <a:off x="4808732" y="1475874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DA9484-12D9-B34B-8F52-A976819C7FD5}"/>
                </a:ext>
              </a:extLst>
            </p:cNvPr>
            <p:cNvSpPr/>
            <p:nvPr/>
          </p:nvSpPr>
          <p:spPr>
            <a:xfrm>
              <a:off x="4885588" y="1474799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442490-B413-6C40-BC84-2B8DEA0F029F}"/>
                </a:ext>
              </a:extLst>
            </p:cNvPr>
            <p:cNvSpPr txBox="1"/>
            <p:nvPr/>
          </p:nvSpPr>
          <p:spPr>
            <a:xfrm>
              <a:off x="5136583" y="1640229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1EE64-7DD3-5246-94A0-48F026D6E723}"/>
              </a:ext>
            </a:extLst>
          </p:cNvPr>
          <p:cNvGrpSpPr/>
          <p:nvPr/>
        </p:nvGrpSpPr>
        <p:grpSpPr>
          <a:xfrm>
            <a:off x="4783374" y="2959368"/>
            <a:ext cx="1077439" cy="993655"/>
            <a:chOff x="4813354" y="2674555"/>
            <a:chExt cx="1077439" cy="99365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804F10-725C-794B-A413-A66ABC6E07CC}"/>
                </a:ext>
              </a:extLst>
            </p:cNvPr>
            <p:cNvSpPr/>
            <p:nvPr/>
          </p:nvSpPr>
          <p:spPr>
            <a:xfrm>
              <a:off x="4813354" y="2675630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26918E-E2F6-1441-AD8A-175AFF8C69A2}"/>
                </a:ext>
              </a:extLst>
            </p:cNvPr>
            <p:cNvSpPr/>
            <p:nvPr/>
          </p:nvSpPr>
          <p:spPr>
            <a:xfrm>
              <a:off x="4890210" y="2674555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52AB5AB-1F1C-1A4F-B732-3AB923017AAA}"/>
                </a:ext>
              </a:extLst>
            </p:cNvPr>
            <p:cNvSpPr txBox="1"/>
            <p:nvPr/>
          </p:nvSpPr>
          <p:spPr>
            <a:xfrm>
              <a:off x="5131645" y="2839985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3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1231EAF-C1CA-B044-84A4-41D258B43D80}"/>
              </a:ext>
            </a:extLst>
          </p:cNvPr>
          <p:cNvGrpSpPr/>
          <p:nvPr/>
        </p:nvGrpSpPr>
        <p:grpSpPr>
          <a:xfrm>
            <a:off x="4783374" y="4116303"/>
            <a:ext cx="1077439" cy="993655"/>
            <a:chOff x="4813354" y="3831490"/>
            <a:chExt cx="1077439" cy="99365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B8BFA83-6EA9-E04D-8166-CA9A7C669C95}"/>
                </a:ext>
              </a:extLst>
            </p:cNvPr>
            <p:cNvSpPr/>
            <p:nvPr/>
          </p:nvSpPr>
          <p:spPr>
            <a:xfrm>
              <a:off x="4813354" y="3832565"/>
              <a:ext cx="1000583" cy="992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67BE77-C8C2-D040-B841-0D41D57F818F}"/>
                </a:ext>
              </a:extLst>
            </p:cNvPr>
            <p:cNvSpPr/>
            <p:nvPr/>
          </p:nvSpPr>
          <p:spPr>
            <a:xfrm>
              <a:off x="4890210" y="3831490"/>
              <a:ext cx="1000583" cy="9925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A4F2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D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C81D94-EF67-E44B-9786-1D9D512E9443}"/>
                </a:ext>
              </a:extLst>
            </p:cNvPr>
            <p:cNvSpPr txBox="1"/>
            <p:nvPr/>
          </p:nvSpPr>
          <p:spPr>
            <a:xfrm>
              <a:off x="5131644" y="3996920"/>
              <a:ext cx="34487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DE" sz="3700" dirty="0">
                  <a:latin typeface="Radikal Medium" pitchFamily="2" charset="77"/>
                </a:rPr>
                <a:t>4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826BA96-A7F1-A044-8142-6D59AABE0DFE}"/>
              </a:ext>
            </a:extLst>
          </p:cNvPr>
          <p:cNvSpPr txBox="1"/>
          <p:nvPr/>
        </p:nvSpPr>
        <p:spPr>
          <a:xfrm>
            <a:off x="6096000" y="784902"/>
            <a:ext cx="24692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Funktion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5FC1F6-47B5-3C4B-98D9-6CE1A38B5885}"/>
              </a:ext>
            </a:extLst>
          </p:cNvPr>
          <p:cNvSpPr txBox="1"/>
          <p:nvPr/>
        </p:nvSpPr>
        <p:spPr>
          <a:xfrm>
            <a:off x="6092183" y="1925042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PUNKT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4B5B186-44D3-594C-A869-77DC5B0B4898}"/>
              </a:ext>
            </a:extLst>
          </p:cNvPr>
          <p:cNvSpPr txBox="1"/>
          <p:nvPr/>
        </p:nvSpPr>
        <p:spPr>
          <a:xfrm>
            <a:off x="6102248" y="3124798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Speicher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689062-D1E3-DD44-889B-F650AE88ED75}"/>
              </a:ext>
            </a:extLst>
          </p:cNvPr>
          <p:cNvSpPr txBox="1"/>
          <p:nvPr/>
        </p:nvSpPr>
        <p:spPr>
          <a:xfrm>
            <a:off x="6096000" y="4281733"/>
            <a:ext cx="4319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Vor- und Nachteile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10FE08-BC19-0742-B132-E6923780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388" y="4957511"/>
            <a:ext cx="2166234" cy="3061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2082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9C76AE-1F76-9E40-866B-EFE5ADC4B222}"/>
              </a:ext>
            </a:extLst>
          </p:cNvPr>
          <p:cNvSpPr/>
          <p:nvPr/>
        </p:nvSpPr>
        <p:spPr>
          <a:xfrm>
            <a:off x="-164891" y="775792"/>
            <a:ext cx="4374751" cy="646331"/>
          </a:xfrm>
          <a:prstGeom prst="roundRect">
            <a:avLst/>
          </a:prstGeom>
          <a:solidFill>
            <a:srgbClr val="EA4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346348-C2AE-424E-B74D-E0080CB98EF2}"/>
              </a:ext>
            </a:extLst>
          </p:cNvPr>
          <p:cNvSpPr txBox="1"/>
          <p:nvPr/>
        </p:nvSpPr>
        <p:spPr>
          <a:xfrm>
            <a:off x="-1" y="775792"/>
            <a:ext cx="479833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700" dirty="0">
                <a:latin typeface="Radikal Medium" pitchFamily="2" charset="77"/>
              </a:rPr>
              <a:t>Vor- und Nachteile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BE9F-56AE-A14D-B19C-4FFAF225F4FB}"/>
              </a:ext>
            </a:extLst>
          </p:cNvPr>
          <p:cNvSpPr txBox="1"/>
          <p:nvPr/>
        </p:nvSpPr>
        <p:spPr>
          <a:xfrm>
            <a:off x="171283" y="1588670"/>
            <a:ext cx="8046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A4F2B"/>
              </a:buClr>
            </a:pPr>
            <a:endParaRPr lang="de-DE" sz="2200" b="1" dirty="0">
              <a:latin typeface="Radikal" pitchFamily="2" charset="77"/>
            </a:endParaRPr>
          </a:p>
          <a:p>
            <a:pPr>
              <a:buClr>
                <a:srgbClr val="EA4F2B"/>
              </a:buClr>
            </a:pPr>
            <a:endParaRPr lang="de-DE" sz="2200" b="1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  <a:p>
            <a:pPr marL="342900" indent="-342900">
              <a:buClr>
                <a:srgbClr val="EA4F2B"/>
              </a:buClr>
              <a:buFont typeface="Arial" panose="020B0604020202020204" pitchFamily="34" charset="0"/>
              <a:buChar char="•"/>
            </a:pPr>
            <a:endParaRPr lang="de-DE" sz="2200" dirty="0">
              <a:latin typeface="Radikal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C61F1-740E-3C4B-848A-18844A897C5C}"/>
              </a:ext>
            </a:extLst>
          </p:cNvPr>
          <p:cNvSpPr/>
          <p:nvPr/>
        </p:nvSpPr>
        <p:spPr>
          <a:xfrm>
            <a:off x="7872000" y="0"/>
            <a:ext cx="4320000" cy="6858000"/>
          </a:xfrm>
          <a:prstGeom prst="rect">
            <a:avLst/>
          </a:prstGeom>
          <a:solidFill>
            <a:srgbClr val="37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3700" b="1" dirty="0">
              <a:latin typeface="Radikal Black" pitchFamily="2" charset="77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AE700B-D5B9-C74B-8F8E-18210FDF5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69360"/>
              </p:ext>
            </p:extLst>
          </p:nvPr>
        </p:nvGraphicFramePr>
        <p:xfrm>
          <a:off x="461727" y="1731754"/>
          <a:ext cx="704932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663">
                  <a:extLst>
                    <a:ext uri="{9D8B030D-6E8A-4147-A177-3AD203B41FA5}">
                      <a16:colId xmlns:a16="http://schemas.microsoft.com/office/drawing/2014/main" val="2874227105"/>
                    </a:ext>
                  </a:extLst>
                </a:gridCol>
                <a:gridCol w="3524663">
                  <a:extLst>
                    <a:ext uri="{9D8B030D-6E8A-4147-A177-3AD203B41FA5}">
                      <a16:colId xmlns:a16="http://schemas.microsoft.com/office/drawing/2014/main" val="2854801255"/>
                    </a:ext>
                  </a:extLst>
                </a:gridCol>
              </a:tblGrid>
              <a:tr h="345708">
                <a:tc>
                  <a:txBody>
                    <a:bodyPr/>
                    <a:lstStyle/>
                    <a:p>
                      <a:r>
                        <a:rPr lang="en-DE" dirty="0">
                          <a:latin typeface="Radikal" pitchFamily="2" charset="77"/>
                        </a:rPr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>
                          <a:latin typeface="Radikal" pitchFamily="2" charset="77"/>
                        </a:rPr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94201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GB" dirty="0"/>
                        <a:t>k</a:t>
                      </a:r>
                      <a:r>
                        <a:rPr lang="en-DE" dirty="0"/>
                        <a:t>eine mechanischen Teile (robust)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DE" dirty="0"/>
                        <a:t>icht wasserdicht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48798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DE" dirty="0"/>
                        <a:t>Defekt kündet sich meistens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Verliert bei Volllast Speicher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77418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GB" dirty="0"/>
                        <a:t>H</a:t>
                      </a:r>
                      <a:r>
                        <a:rPr lang="en-DE" dirty="0"/>
                        <a:t>ohe Geschwindigkeiten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Nicht zum Archivieren geeignet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98809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DE" dirty="0"/>
                        <a:t>Kurze Zugriffszeit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Nicht kälteresistent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12312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DE" dirty="0"/>
                        <a:t>Geräuschlos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304872"/>
                  </a:ext>
                </a:extLst>
              </a:tr>
              <a:tr h="345708">
                <a:tc>
                  <a:txBody>
                    <a:bodyPr/>
                    <a:lstStyle/>
                    <a:p>
                      <a:r>
                        <a:rPr lang="en-DE" dirty="0"/>
                        <a:t>Wenig Abwärme / Eigenhitze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5845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A715BE3-3C18-2F40-8996-5C2A0659995A}"/>
              </a:ext>
            </a:extLst>
          </p:cNvPr>
          <p:cNvSpPr/>
          <p:nvPr/>
        </p:nvSpPr>
        <p:spPr>
          <a:xfrm>
            <a:off x="461727" y="4446115"/>
            <a:ext cx="665598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Radikal Medium" pitchFamily="2" charset="77"/>
              </a:rPr>
              <a:t>Lebensdauer</a:t>
            </a:r>
          </a:p>
          <a:p>
            <a:r>
              <a:rPr lang="de-DE" dirty="0">
                <a:latin typeface="Radikal" pitchFamily="2" charset="77"/>
              </a:rPr>
              <a:t>» bei 8h bei werktäglicher Nutzung durchschnittlich 32 Jahre</a:t>
            </a:r>
          </a:p>
          <a:p>
            <a:r>
              <a:rPr lang="de-DE" dirty="0">
                <a:latin typeface="Radikal" pitchFamily="2" charset="77"/>
              </a:rPr>
              <a:t>» unbenutzt theoretisch bis zu 350 Jahre</a:t>
            </a:r>
          </a:p>
          <a:p>
            <a:endParaRPr lang="de-DE" dirty="0">
              <a:latin typeface="Radikal" pitchFamily="2" charset="77"/>
            </a:endParaRPr>
          </a:p>
          <a:p>
            <a:r>
              <a:rPr lang="de-DE" b="1" dirty="0">
                <a:latin typeface="Radikal" pitchFamily="2" charset="77"/>
              </a:rPr>
              <a:t>Haupteinsatzgebiet</a:t>
            </a:r>
          </a:p>
          <a:p>
            <a:r>
              <a:rPr lang="de-DE" dirty="0">
                <a:latin typeface="Radikal" pitchFamily="2" charset="77"/>
              </a:rPr>
              <a:t>» Standard für Speichersysteme von Gaming-PCs und mobilen</a:t>
            </a:r>
          </a:p>
          <a:p>
            <a:r>
              <a:rPr lang="de-DE" b="1" dirty="0">
                <a:latin typeface="Radikal" pitchFamily="2" charset="77"/>
              </a:rPr>
              <a:t>   </a:t>
            </a:r>
            <a:r>
              <a:rPr lang="de-DE" dirty="0">
                <a:latin typeface="Radikal" pitchFamily="2" charset="77"/>
              </a:rPr>
              <a:t>Geräten</a:t>
            </a:r>
            <a:endParaRPr lang="en-DE" b="1" dirty="0">
              <a:latin typeface="Radikal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233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5A7364F854642AFD65E8D8B23E074" ma:contentTypeVersion="4" ma:contentTypeDescription="Create a new document." ma:contentTypeScope="" ma:versionID="aebd4a2493cf716ba8341010ba0ae361">
  <xsd:schema xmlns:xsd="http://www.w3.org/2001/XMLSchema" xmlns:xs="http://www.w3.org/2001/XMLSchema" xmlns:p="http://schemas.microsoft.com/office/2006/metadata/properties" xmlns:ns2="5bd0f853-8d1b-4ed0-8929-cd114438ef94" xmlns:ns3="78ed38d9-71ef-4c02-9fb9-866ba6be65b8" targetNamespace="http://schemas.microsoft.com/office/2006/metadata/properties" ma:root="true" ma:fieldsID="118509d9f3e9e28e202938b4ade13837" ns2:_="" ns3:_="">
    <xsd:import namespace="5bd0f853-8d1b-4ed0-8929-cd114438ef94"/>
    <xsd:import namespace="78ed38d9-71ef-4c02-9fb9-866ba6be65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0f853-8d1b-4ed0-8929-cd114438e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d38d9-71ef-4c02-9fb9-866ba6be65b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523EB4-6800-4BD6-A8C3-76CB4B872581}"/>
</file>

<file path=customXml/itemProps2.xml><?xml version="1.0" encoding="utf-8"?>
<ds:datastoreItem xmlns:ds="http://schemas.openxmlformats.org/officeDocument/2006/customXml" ds:itemID="{1E1AEB71-7310-4F76-A73F-C9AE820A9421}"/>
</file>

<file path=customXml/itemProps3.xml><?xml version="1.0" encoding="utf-8"?>
<ds:datastoreItem xmlns:ds="http://schemas.openxmlformats.org/officeDocument/2006/customXml" ds:itemID="{A46A3E41-A313-425F-98F8-231A17655E60}"/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392</Words>
  <Application>Microsoft Macintosh PowerPoint</Application>
  <PresentationFormat>Widescreen</PresentationFormat>
  <Paragraphs>117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Radikal</vt:lpstr>
      <vt:lpstr>Radikal Black</vt:lpstr>
      <vt:lpstr>Radikal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2021-12-22T22:42:48Z</dcterms:created>
  <dcterms:modified xsi:type="dcterms:W3CDTF">2022-01-26T20:09:51Z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0x0101000085A7364F854642AFD65E8D8B23E074</vt:lpwstr>
  </property>
</Properties>
</file>